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7" r:id="rId2"/>
    <p:sldId id="260" r:id="rId3"/>
    <p:sldId id="261" r:id="rId4"/>
    <p:sldId id="262" r:id="rId5"/>
    <p:sldId id="264" r:id="rId6"/>
    <p:sldId id="265" r:id="rId7"/>
    <p:sldId id="266" r:id="rId8"/>
    <p:sldId id="316" r:id="rId9"/>
    <p:sldId id="317" r:id="rId10"/>
    <p:sldId id="268" r:id="rId11"/>
    <p:sldId id="269" r:id="rId12"/>
    <p:sldId id="328" r:id="rId13"/>
    <p:sldId id="259" r:id="rId14"/>
    <p:sldId id="331" r:id="rId15"/>
    <p:sldId id="330" r:id="rId16"/>
    <p:sldId id="329" r:id="rId17"/>
    <p:sldId id="270" r:id="rId18"/>
    <p:sldId id="263" r:id="rId19"/>
    <p:sldId id="267" r:id="rId20"/>
    <p:sldId id="278" r:id="rId21"/>
    <p:sldId id="339" r:id="rId22"/>
    <p:sldId id="280" r:id="rId23"/>
    <p:sldId id="281" r:id="rId24"/>
    <p:sldId id="282" r:id="rId25"/>
    <p:sldId id="283" r:id="rId26"/>
    <p:sldId id="338" r:id="rId27"/>
    <p:sldId id="284" r:id="rId28"/>
    <p:sldId id="341" r:id="rId29"/>
    <p:sldId id="285" r:id="rId30"/>
    <p:sldId id="340" r:id="rId31"/>
    <p:sldId id="342" r:id="rId32"/>
    <p:sldId id="286" r:id="rId33"/>
    <p:sldId id="288" r:id="rId34"/>
    <p:sldId id="287" r:id="rId35"/>
    <p:sldId id="306" r:id="rId36"/>
    <p:sldId id="307" r:id="rId37"/>
    <p:sldId id="308" r:id="rId38"/>
    <p:sldId id="332" r:id="rId39"/>
    <p:sldId id="333" r:id="rId40"/>
    <p:sldId id="334" r:id="rId41"/>
    <p:sldId id="335" r:id="rId42"/>
    <p:sldId id="336" r:id="rId43"/>
    <p:sldId id="289" r:id="rId44"/>
    <p:sldId id="337" r:id="rId45"/>
    <p:sldId id="290" r:id="rId46"/>
    <p:sldId id="291" r:id="rId47"/>
    <p:sldId id="292" r:id="rId48"/>
    <p:sldId id="293" r:id="rId49"/>
    <p:sldId id="294" r:id="rId50"/>
    <p:sldId id="295" r:id="rId5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14" autoAdjust="0"/>
  </p:normalViewPr>
  <p:slideViewPr>
    <p:cSldViewPr snapToGrid="0">
      <p:cViewPr varScale="1">
        <p:scale>
          <a:sx n="83" d="100"/>
          <a:sy n="83" d="100"/>
        </p:scale>
        <p:origin x="59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34A79D-B074-41E2-8427-51AD5DAC80A4}" type="datetime1">
              <a:rPr lang="tr-TR" smtClean="0"/>
              <a:t>13.10.2022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0DAEC2-1803-4B25-BD60-2B947A11854E}" type="datetime1">
              <a:rPr lang="tr-TR" noProof="0" smtClean="0"/>
              <a:t>13.10.2022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36410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564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46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46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1413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1413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87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321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331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0278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831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1010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254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33204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98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34741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90467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884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50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285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402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121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121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209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244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469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564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D68505-F22A-41BA-94E0-C23C1DDFB935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D4C02-D4CB-4974-BA21-92281C432972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7BBEC3-C850-4A23-87E1-62440A67820C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9" name="Dikdörtgen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pic>
        <p:nvPicPr>
          <p:cNvPr id="8" name="Resim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5277B-4E19-4807-AC5E-54BC97DCDA73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67E82A-2A84-4675-A0BE-EED9D721E7D0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665286-4FE8-4E7E-9AB5-C6B3411311E2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C1DD7-3944-40EA-A140-283383FF3BC6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10" name="Dikdörtgen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315AE-9904-4354-9294-7FE8C479A75C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F9EF59-4C6C-4752-85D7-D247CA64901B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  <p:sp>
        <p:nvSpPr>
          <p:cNvPr id="11" name="Dikdörtgen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5C3D9BF-238D-4D60-9817-065B299944A6}" type="datetime1">
              <a:rPr lang="tr-TR" noProof="0" smtClean="0"/>
              <a:t>13.10.2022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209800" y="2623930"/>
            <a:ext cx="7772400" cy="909762"/>
          </a:xfrm>
        </p:spPr>
        <p:txBody>
          <a:bodyPr rtlCol="0">
            <a:normAutofit/>
          </a:bodyPr>
          <a:lstStyle/>
          <a:p>
            <a:pPr algn="ctr"/>
            <a:r>
              <a:rPr lang="tr-TR" altLang="de-DE" sz="4800" dirty="0">
                <a:solidFill>
                  <a:srgbClr val="191925"/>
                </a:solidFill>
                <a:latin typeface="Arial" panose="020B0604020202020204" pitchFamily="34" charset="0"/>
              </a:rPr>
              <a:t>Alman Kültür Tarihi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24070" y="4364603"/>
            <a:ext cx="11569147" cy="909762"/>
          </a:xfrm>
        </p:spPr>
        <p:txBody>
          <a:bodyPr rtlCol="0">
            <a:normAutofit/>
          </a:bodyPr>
          <a:lstStyle/>
          <a:p>
            <a:r>
              <a:rPr lang="tr-TR" sz="3200" dirty="0"/>
              <a:t>Cermenler-kavimler göçü-Romalılar-Frank Devleti</a:t>
            </a:r>
            <a:endParaRPr lang="tr-T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EC12DFF-0FA7-4F00-A850-A2B8F1316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1147" y="188911"/>
            <a:ext cx="6844747" cy="5072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5D5B7FA-4BD6-4749-BFA7-5913C2488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5617" y="1196976"/>
            <a:ext cx="10800522" cy="4700241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Cermen Toplumunun temelinde aile kurumu vardı.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14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Ailenin reisi evin erkeği idi, köleleri ve yarı özgürler de dahil olmak üzere bütün ailesini her zaman korumakla görevliydi.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14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Kadın ve erkekler hemen hemen eşit haklara sahiplerdi.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14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Seçme hakkı sadece erkeğe mahsus idi. </a:t>
            </a:r>
          </a:p>
          <a:p>
            <a:pPr algn="just" eaLnBrk="1" hangingPunct="1">
              <a:lnSpc>
                <a:spcPct val="90000"/>
              </a:lnSpc>
            </a:pPr>
            <a:endParaRPr lang="tr-TR" altLang="tr-TR" sz="14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Bir kadını öldürmek, bir erkeği öldürmekten 2 misli ağır cezalandırılırdı.</a:t>
            </a:r>
            <a:endParaRPr lang="tr-TR" altLang="tr-TR" sz="2800" i="1" dirty="0"/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2600" dirty="0"/>
          </a:p>
        </p:txBody>
      </p:sp>
    </p:spTree>
    <p:extLst>
      <p:ext uri="{BB962C8B-B14F-4D97-AF65-F5344CB8AC3E}">
        <p14:creationId xmlns:p14="http://schemas.microsoft.com/office/powerpoint/2010/main" val="27797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4F2D05D-4556-4C27-80C3-74462E6E5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4766" y="188911"/>
            <a:ext cx="7315200" cy="4542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FFC5CCB-4E54-4D11-A338-581E2C376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6591" y="1113184"/>
            <a:ext cx="11105322" cy="4903304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tr-TR" altLang="tr-TR" sz="2900" dirty="0"/>
              <a:t>Tek eşlilik yaygındı, boşanmak mümkündü.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9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900" dirty="0"/>
              <a:t>Zina ölümle cezalandırılırdı.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9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900" dirty="0"/>
              <a:t>Yeni doğan bebekler 9 gün içinde baba tarafından ya kabul edilir ve bütün haklara sahip olurlardı ya da dışlanırlardı.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9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900" dirty="0"/>
              <a:t>14-15 yaşlarına gelenler yetişkin sayılırdı ve bunun göstergesi olarak erkeklere kılıç ve kalkan, kızlara ise hançer verilirdi.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9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900" dirty="0"/>
              <a:t>Kadınların görevi ev işleri idi. </a:t>
            </a:r>
          </a:p>
        </p:txBody>
      </p:sp>
    </p:spTree>
    <p:extLst>
      <p:ext uri="{BB962C8B-B14F-4D97-AF65-F5344CB8AC3E}">
        <p14:creationId xmlns:p14="http://schemas.microsoft.com/office/powerpoint/2010/main" val="29197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Unvan 1">
            <a:extLst>
              <a:ext uri="{FF2B5EF4-FFF2-40B4-BE49-F238E27FC236}">
                <a16:creationId xmlns:a16="http://schemas.microsoft.com/office/drawing/2014/main" id="{4EBE0972-689B-40D6-ACF9-2FA6DAEB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329" y="3429000"/>
            <a:ext cx="7315200" cy="1143000"/>
          </a:xfrm>
        </p:spPr>
        <p:txBody>
          <a:bodyPr/>
          <a:lstStyle/>
          <a:p>
            <a:pPr eaLnBrk="1" hangingPunct="1"/>
            <a:r>
              <a:rPr lang="tr-TR" altLang="tr-TR" sz="5400" dirty="0"/>
              <a:t>Kavimler Göçü</a:t>
            </a:r>
          </a:p>
        </p:txBody>
      </p:sp>
    </p:spTree>
    <p:extLst>
      <p:ext uri="{BB962C8B-B14F-4D97-AF65-F5344CB8AC3E}">
        <p14:creationId xmlns:p14="http://schemas.microsoft.com/office/powerpoint/2010/main" val="12322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98DE5AD-91B1-4DBD-8A47-917B85098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0539" y="314397"/>
            <a:ext cx="7315200" cy="573500"/>
          </a:xfrm>
        </p:spPr>
        <p:txBody>
          <a:bodyPr/>
          <a:lstStyle/>
          <a:p>
            <a:pPr eaLnBrk="1" hangingPunct="1"/>
            <a:r>
              <a:rPr lang="tr-TR" altLang="tr-TR" b="1" dirty="0"/>
              <a:t>Kavimler Göçü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F1C0643-B03B-4AE2-80E5-782CB34CC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113" y="1205948"/>
            <a:ext cx="10999304" cy="483704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Orta Asyalı Hunlar batıya doğru yürüyüşe geçerler. (4. yüzyılın ortaları)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Ostrogotlar, Vizigotlar ve Vandallar gibi bazı Cermen Kavimleri Doğu Karadeniz ve Anadolu’dan batıya, Roma sınırlarına göç etmek zorunda kalırlar. </a:t>
            </a:r>
          </a:p>
          <a:p>
            <a:pPr algn="just" eaLnBrk="1" hangingPunct="1">
              <a:lnSpc>
                <a:spcPct val="90000"/>
              </a:lnSpc>
            </a:pPr>
            <a:endParaRPr lang="tr-TR" altLang="tr-TR" sz="2800" dirty="0"/>
          </a:p>
        </p:txBody>
      </p:sp>
    </p:spTree>
    <p:extLst>
      <p:ext uri="{BB962C8B-B14F-4D97-AF65-F5344CB8AC3E}">
        <p14:creationId xmlns:p14="http://schemas.microsoft.com/office/powerpoint/2010/main" val="15039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12557FB-4CB4-400B-9CFE-3D2AC83A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03" y="140835"/>
            <a:ext cx="10064711" cy="59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9616D1A-F73B-4EF9-88FE-29F372B1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232846"/>
            <a:ext cx="9462673" cy="57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Unvan 1">
            <a:extLst>
              <a:ext uri="{FF2B5EF4-FFF2-40B4-BE49-F238E27FC236}">
                <a16:creationId xmlns:a16="http://schemas.microsoft.com/office/drawing/2014/main" id="{8B7998E9-6E8A-4461-9D09-E567CE18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48" y="247237"/>
            <a:ext cx="7315200" cy="607528"/>
          </a:xfrm>
        </p:spPr>
        <p:txBody>
          <a:bodyPr/>
          <a:lstStyle/>
          <a:p>
            <a:pPr eaLnBrk="1" hangingPunct="1"/>
            <a:r>
              <a:rPr lang="tr-TR" altLang="tr-TR" b="1" dirty="0"/>
              <a:t>Kavimler Göçü M.S. 375</a:t>
            </a:r>
            <a:endParaRPr lang="tr-TR" altLang="tr-TR" dirty="0"/>
          </a:p>
        </p:txBody>
      </p:sp>
      <p:sp>
        <p:nvSpPr>
          <p:cNvPr id="45059" name="İçerik Yer Tutucusu 2">
            <a:extLst>
              <a:ext uri="{FF2B5EF4-FFF2-40B4-BE49-F238E27FC236}">
                <a16:creationId xmlns:a16="http://schemas.microsoft.com/office/drawing/2014/main" id="{5C801ECE-ACBD-477E-BFF8-C01BA0ED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125538"/>
            <a:ext cx="11145079" cy="4877697"/>
          </a:xfrm>
        </p:spPr>
        <p:txBody>
          <a:bodyPr>
            <a:normAutofit/>
          </a:bodyPr>
          <a:lstStyle/>
          <a:p>
            <a:pPr algn="just" eaLnBrk="1" hangingPunct="1"/>
            <a:endParaRPr lang="tr-TR" altLang="tr-TR" sz="2500" dirty="0"/>
          </a:p>
          <a:p>
            <a:pPr algn="just" eaLnBrk="1" hangingPunct="1"/>
            <a:r>
              <a:rPr lang="tr-TR" altLang="tr-TR" sz="2500" dirty="0"/>
              <a:t>Ostrogotlar İtalya'ya, Vizigotlar İspanya'ya, Vandallar kuzey Afrika'ya, Franklar Fransa'ya ilerleyerek Avrupa'da sosyal, kültürel, siyasal ve dini açılardan hızlı bir değişime neden olurlar.</a:t>
            </a:r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r>
              <a:rPr lang="tr-TR" altLang="tr-TR" sz="2500" dirty="0"/>
              <a:t>Kavimler göçü sonrası Avrupa derece derece bir dönüşüme uğrar ve Cermenler ile Romalılar kısmen karışıp kaynaşırlar. </a:t>
            </a:r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  <a:p>
            <a:pPr algn="just" eaLnBrk="1" hangingPunct="1"/>
            <a:endParaRPr lang="tr-TR" altLang="tr-TR" sz="2500" dirty="0"/>
          </a:p>
        </p:txBody>
      </p:sp>
    </p:spTree>
    <p:extLst>
      <p:ext uri="{BB962C8B-B14F-4D97-AF65-F5344CB8AC3E}">
        <p14:creationId xmlns:p14="http://schemas.microsoft.com/office/powerpoint/2010/main" val="3442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CE2BEE1-6695-4CC6-9BA7-D756A6962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504" y="188911"/>
            <a:ext cx="7315200" cy="666265"/>
          </a:xfrm>
        </p:spPr>
        <p:txBody>
          <a:bodyPr/>
          <a:lstStyle/>
          <a:p>
            <a:pPr eaLnBrk="1" hangingPunct="1"/>
            <a:r>
              <a:rPr lang="tr-TR" altLang="tr-TR" b="1" dirty="0"/>
              <a:t>Kavimler Göçü - Sonuçları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F7FA670-80FE-4884-89AA-212F13C91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6835" y="1100831"/>
            <a:ext cx="10972800" cy="499516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tr-TR" altLang="tr-TR" sz="2400" b="1" dirty="0"/>
              <a:t>Kavimler göçü nedeniyle bugünkü Avrupa haritası şekillenmiştir. </a:t>
            </a:r>
          </a:p>
          <a:p>
            <a:pPr algn="just" eaLnBrk="1" hangingPunct="1"/>
            <a:r>
              <a:rPr lang="tr-TR" altLang="tr-TR" sz="2400" dirty="0"/>
              <a:t>Avrupa’nın bugünkü siyasi ve sosyal yapısı ortaya çıkmıştır.</a:t>
            </a:r>
          </a:p>
          <a:p>
            <a:pPr algn="just" eaLnBrk="1" hangingPunct="1"/>
            <a:endParaRPr lang="tr-TR" altLang="tr-TR" sz="1600" dirty="0"/>
          </a:p>
          <a:p>
            <a:pPr algn="just" eaLnBrk="1" hangingPunct="1"/>
            <a:r>
              <a:rPr lang="tr-TR" altLang="tr-TR" sz="2400" dirty="0"/>
              <a:t>Göç eden kavimler bugünkü İtalya, İspanya, Fransa ve Britanya adalarına yerleşmişlerdir.</a:t>
            </a:r>
          </a:p>
          <a:p>
            <a:pPr algn="just" eaLnBrk="1" hangingPunct="1"/>
            <a:endParaRPr lang="tr-TR" altLang="tr-TR" sz="1600" dirty="0"/>
          </a:p>
          <a:p>
            <a:pPr algn="just"/>
            <a:r>
              <a:rPr lang="tr-TR" altLang="tr-TR" sz="2400" dirty="0"/>
              <a:t>Roma İmparatorluğu 395 yılında ikiye bölünmüştür.</a:t>
            </a:r>
          </a:p>
          <a:p>
            <a:pPr algn="just"/>
            <a:endParaRPr lang="tr-TR" altLang="tr-TR" sz="1600" dirty="0"/>
          </a:p>
          <a:p>
            <a:pPr algn="just"/>
            <a:r>
              <a:rPr lang="tr-TR" altLang="tr-TR" sz="2400" dirty="0"/>
              <a:t>Göçlere dayanamayan Batı Roma İmparatorluğu 476'da yıkılmıştır.</a:t>
            </a:r>
          </a:p>
          <a:p>
            <a:pPr algn="just"/>
            <a:endParaRPr lang="tr-TR" altLang="tr-TR" sz="1600" dirty="0"/>
          </a:p>
          <a:p>
            <a:pPr algn="just"/>
            <a:r>
              <a:rPr lang="tr-TR" altLang="tr-TR" sz="2400" dirty="0"/>
              <a:t> İlk çağ sona ermiş, Orta çağ başlamıştır.</a:t>
            </a:r>
          </a:p>
          <a:p>
            <a:pPr algn="just" eaLnBrk="1" hangingPunct="1"/>
            <a:endParaRPr lang="tr-TR" altLang="tr-TR" sz="2400" b="1" dirty="0"/>
          </a:p>
          <a:p>
            <a:pPr algn="just" eaLnBrk="1" hangingPunct="1"/>
            <a:endParaRPr lang="tr-TR" altLang="tr-TR" sz="2400" b="1" dirty="0"/>
          </a:p>
          <a:p>
            <a:pPr algn="just" eaLnBrk="1" hangingPunct="1"/>
            <a:endParaRPr lang="tr-TR" altLang="tr-TR" sz="2400" dirty="0"/>
          </a:p>
          <a:p>
            <a:pPr algn="just" eaLnBrk="1" hangingPunct="1">
              <a:buFontTx/>
              <a:buNone/>
            </a:pPr>
            <a:endParaRPr lang="tr-TR" altLang="tr-TR" sz="4400" dirty="0"/>
          </a:p>
        </p:txBody>
      </p:sp>
    </p:spTree>
    <p:extLst>
      <p:ext uri="{BB962C8B-B14F-4D97-AF65-F5344CB8AC3E}">
        <p14:creationId xmlns:p14="http://schemas.microsoft.com/office/powerpoint/2010/main" val="33709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EE2AEE5-1DA6-448E-853B-9DF41B2CF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55575"/>
            <a:ext cx="9601200" cy="559904"/>
          </a:xfrm>
        </p:spPr>
        <p:txBody>
          <a:bodyPr/>
          <a:lstStyle/>
          <a:p>
            <a:pPr eaLnBrk="1" hangingPunct="1"/>
            <a:r>
              <a:rPr lang="tr-TR" altLang="tr-TR" b="1" dirty="0"/>
              <a:t>Eski Avrupa Haritası</a:t>
            </a:r>
          </a:p>
        </p:txBody>
      </p:sp>
      <p:pic>
        <p:nvPicPr>
          <p:cNvPr id="34819" name="Picture 4" descr="http://a31.idata.over-blog.com/600x455/2/39/76/22/Europa-um-500-n.-Chr-jpg">
            <a:extLst>
              <a:ext uri="{FF2B5EF4-FFF2-40B4-BE49-F238E27FC236}">
                <a16:creationId xmlns:a16="http://schemas.microsoft.com/office/drawing/2014/main" id="{37ADFAC4-A78E-4838-A705-F9BE719C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715479"/>
            <a:ext cx="10707756" cy="480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B13CDD8-FFCD-4B60-A228-3BCB99EAFE30}"/>
              </a:ext>
            </a:extLst>
          </p:cNvPr>
          <p:cNvSpPr txBox="1"/>
          <p:nvPr/>
        </p:nvSpPr>
        <p:spPr>
          <a:xfrm>
            <a:off x="707803" y="5712311"/>
            <a:ext cx="117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500 </a:t>
            </a:r>
            <a:r>
              <a:rPr lang="tr-TR" dirty="0" err="1"/>
              <a:t>n.Chr</a:t>
            </a:r>
            <a:r>
              <a:rPr lang="tr-TR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21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İlk yazılı kaynaklar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954157"/>
            <a:ext cx="11171582" cy="5168347"/>
          </a:xfrm>
        </p:spPr>
        <p:txBody>
          <a:bodyPr rtlCol="0">
            <a:normAutofit/>
          </a:bodyPr>
          <a:lstStyle/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/>
              <a:t>Cermen adı ilk defa antik Yunan filozofu Posidonius’un kitabında geçer. (</a:t>
            </a:r>
            <a:r>
              <a:rPr lang="tr-TR" altLang="de-DE" dirty="0" err="1"/>
              <a:t>gaizamannoz</a:t>
            </a:r>
            <a:r>
              <a:rPr lang="tr-TR" altLang="de-DE" dirty="0"/>
              <a:t>)</a:t>
            </a:r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 err="1"/>
              <a:t>Genuine</a:t>
            </a:r>
            <a:r>
              <a:rPr lang="tr-TR" altLang="de-DE" dirty="0"/>
              <a:t> (Keltler) → </a:t>
            </a:r>
            <a:r>
              <a:rPr lang="tr-TR" altLang="de-DE" dirty="0" err="1"/>
              <a:t>Germani</a:t>
            </a:r>
            <a:endParaRPr lang="tr-TR" altLang="de-DE" dirty="0"/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/>
              <a:t>Cermenlere ait ilk kapsamlı yazılı kaynaklar M.Ö.1. yüzyılda Cermen-Roma ilişkisine dayanan Roma kaynaklarıdır. </a:t>
            </a:r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/>
              <a:t>Julius Cesar ve Romalı tarihçi Tacitus Cermenler hakkında yazan ilk kişilerdir. </a:t>
            </a:r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/>
              <a:t>Cermenler </a:t>
            </a:r>
            <a:r>
              <a:rPr lang="tr-TR" altLang="de-DE" dirty="0" err="1"/>
              <a:t>İndo</a:t>
            </a:r>
            <a:r>
              <a:rPr lang="tr-TR" altLang="de-DE" dirty="0"/>
              <a:t>-Cermen dil ailesinden gelmektedirler.</a:t>
            </a:r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 err="1"/>
              <a:t>İndo</a:t>
            </a:r>
            <a:r>
              <a:rPr lang="tr-TR" altLang="de-DE" dirty="0"/>
              <a:t>-Cermen →  Keltler, İtalikler, Yunanlılar, İranlılar, Ermeniler, Hititler, Toharlar, </a:t>
            </a:r>
            <a:r>
              <a:rPr lang="tr-TR" altLang="de-DE" dirty="0" err="1"/>
              <a:t>Traklar</a:t>
            </a:r>
            <a:r>
              <a:rPr lang="tr-TR" altLang="de-DE" dirty="0"/>
              <a:t>.</a:t>
            </a:r>
          </a:p>
          <a:p>
            <a:pPr marL="34290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" panose="05000000000000000000" pitchFamily="2" charset="2"/>
              <a:buChar char="Ø"/>
            </a:pPr>
            <a:r>
              <a:rPr lang="tr-TR" altLang="de-DE" dirty="0"/>
              <a:t>Cermenlerin ilk yerleşim yerleri İskandinav Adası’nın güneyi ve kuzey Almanya bölgesidir</a:t>
            </a:r>
            <a:r>
              <a:rPr lang="tr-TR" altLang="de-DE" dirty="0">
                <a:latin typeface="Century Gothic" panose="020B0502020202020204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O günkü Almanya 'da </a:t>
            </a:r>
            <a:r>
              <a:rPr lang="de-DE" dirty="0" err="1"/>
              <a:t>Keltler</a:t>
            </a:r>
            <a:r>
              <a:rPr lang="de-DE" dirty="0"/>
              <a:t> </a:t>
            </a:r>
            <a:r>
              <a:rPr lang="de-DE" dirty="0" err="1"/>
              <a:t>ve</a:t>
            </a:r>
            <a:r>
              <a:rPr lang="de-DE" dirty="0"/>
              <a:t> </a:t>
            </a:r>
            <a:r>
              <a:rPr lang="de-DE" dirty="0" err="1"/>
              <a:t>Slavlar</a:t>
            </a:r>
            <a:r>
              <a:rPr lang="de-DE" dirty="0"/>
              <a:t> yaşamaktadırlar.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Ren </a:t>
            </a:r>
            <a:r>
              <a:rPr lang="de-DE" dirty="0" err="1"/>
              <a:t>Nehri</a:t>
            </a:r>
            <a:r>
              <a:rPr lang="de-DE" dirty="0"/>
              <a:t> </a:t>
            </a:r>
            <a:r>
              <a:rPr lang="de-DE" dirty="0" err="1"/>
              <a:t>Cermenler</a:t>
            </a:r>
            <a:r>
              <a:rPr lang="de-DE" dirty="0"/>
              <a:t> </a:t>
            </a:r>
            <a:r>
              <a:rPr lang="de-DE" dirty="0" err="1"/>
              <a:t>ve</a:t>
            </a:r>
            <a:r>
              <a:rPr lang="de-DE" dirty="0"/>
              <a:t> </a:t>
            </a:r>
            <a:r>
              <a:rPr lang="de-DE" dirty="0" err="1"/>
              <a:t>Romalılar</a:t>
            </a:r>
            <a:r>
              <a:rPr lang="de-DE" dirty="0"/>
              <a:t> </a:t>
            </a:r>
            <a:r>
              <a:rPr lang="de-DE" dirty="0" err="1"/>
              <a:t>arasında</a:t>
            </a:r>
            <a:r>
              <a:rPr lang="de-DE" dirty="0"/>
              <a:t> </a:t>
            </a:r>
            <a:r>
              <a:rPr lang="de-DE" dirty="0" err="1"/>
              <a:t>uzun</a:t>
            </a:r>
            <a:r>
              <a:rPr lang="de-DE" dirty="0"/>
              <a:t> </a:t>
            </a:r>
            <a:r>
              <a:rPr lang="de-DE" dirty="0" err="1"/>
              <a:t>yıllar</a:t>
            </a:r>
            <a:r>
              <a:rPr lang="de-DE" dirty="0"/>
              <a:t> </a:t>
            </a:r>
            <a:r>
              <a:rPr lang="de-DE" dirty="0" err="1"/>
              <a:t>doğal</a:t>
            </a:r>
            <a:r>
              <a:rPr lang="de-DE" dirty="0"/>
              <a:t> </a:t>
            </a:r>
            <a:r>
              <a:rPr lang="de-DE" dirty="0" err="1"/>
              <a:t>bir</a:t>
            </a:r>
            <a:r>
              <a:rPr lang="de-DE" dirty="0"/>
              <a:t> </a:t>
            </a:r>
            <a:r>
              <a:rPr lang="de-DE" dirty="0" err="1"/>
              <a:t>sınır</a:t>
            </a:r>
            <a:r>
              <a:rPr lang="de-DE" dirty="0"/>
              <a:t> </a:t>
            </a:r>
            <a:r>
              <a:rPr lang="de-DE" dirty="0" err="1"/>
              <a:t>olmuştur</a:t>
            </a:r>
            <a:r>
              <a:rPr lang="de-DE" dirty="0"/>
              <a:t>. </a:t>
            </a:r>
            <a:r>
              <a:rPr lang="tr-TR" dirty="0"/>
              <a:t> </a:t>
            </a:r>
            <a:endParaRPr lang="de-DE" dirty="0"/>
          </a:p>
          <a:p>
            <a:pPr marL="342900" lvl="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 3" panose="05040102010807070707" pitchFamily="18" charset="2"/>
              <a:buChar char=""/>
            </a:pPr>
            <a:endParaRPr lang="tr-TR" altLang="de-DE" dirty="0">
              <a:solidFill>
                <a:srgbClr val="191925"/>
              </a:solidFill>
              <a:latin typeface="Century Gothic" panose="020B0502020202020204"/>
            </a:endParaRPr>
          </a:p>
          <a:p>
            <a:pPr marL="342900" lvl="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 3" panose="05040102010807070707" pitchFamily="18" charset="2"/>
              <a:buChar char=""/>
            </a:pPr>
            <a:endParaRPr lang="tr-TR" altLang="de-DE" dirty="0">
              <a:solidFill>
                <a:srgbClr val="191925"/>
              </a:solidFill>
              <a:latin typeface="Century Gothic" panose="020B0502020202020204"/>
            </a:endParaRPr>
          </a:p>
          <a:p>
            <a:pPr marL="342900" lvl="0" indent="-342900" algn="just" defTabSz="45720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A53010"/>
              </a:buClr>
              <a:buFont typeface="Wingdings 3" panose="05040102010807070707" pitchFamily="18" charset="2"/>
              <a:buChar char=""/>
            </a:pPr>
            <a:endParaRPr lang="tr-TR" altLang="de-DE" dirty="0">
              <a:solidFill>
                <a:srgbClr val="191925"/>
              </a:solidFill>
              <a:latin typeface="Century Gothic" panose="020B0502020202020204"/>
            </a:endParaRPr>
          </a:p>
          <a:p>
            <a:pPr marL="45720" indent="0" rtl="0">
              <a:buNone/>
            </a:pP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10B609E-5EF2-4964-8B76-911EF44D9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0"/>
            <a:ext cx="9601200" cy="559904"/>
          </a:xfrm>
        </p:spPr>
        <p:txBody>
          <a:bodyPr/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E4A7E8A-0D16-478E-A737-4785B5AE2C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6835" y="914400"/>
            <a:ext cx="11330608" cy="482379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tr-TR" altLang="tr-TR" sz="2800" dirty="0"/>
              <a:t>Cermenler eski çağlarda Avrupa’da Hint-Avrupa dillerini kullanan klanlar (boylar) ve topluluklardır. </a:t>
            </a:r>
          </a:p>
          <a:p>
            <a:pPr algn="just" eaLnBrk="1" hangingPunct="1">
              <a:buFontTx/>
              <a:buNone/>
            </a:pPr>
            <a:endParaRPr lang="tr-TR" altLang="tr-TR" sz="2800" dirty="0"/>
          </a:p>
          <a:p>
            <a:pPr algn="just" eaLnBrk="1" hangingPunct="1"/>
            <a:r>
              <a:rPr lang="tr-TR" altLang="tr-TR" sz="2800" dirty="0"/>
              <a:t>Güney İskandinav bölgesinden gelerek bölgedeki Keltler’i sürerek ve kısmen de onlarla kaynaşarak özellikle günümüz Almanya ve çevresine, ama genel olarak bütün Avrupa’ya yayılmışlardır. </a:t>
            </a:r>
          </a:p>
          <a:p>
            <a:pPr algn="just" eaLnBrk="1" hangingPunct="1">
              <a:buFontTx/>
              <a:buNone/>
            </a:pPr>
            <a:endParaRPr lang="tr-TR" altLang="tr-TR" sz="2800" dirty="0"/>
          </a:p>
        </p:txBody>
      </p:sp>
    </p:spTree>
    <p:extLst>
      <p:ext uri="{BB962C8B-B14F-4D97-AF65-F5344CB8AC3E}">
        <p14:creationId xmlns:p14="http://schemas.microsoft.com/office/powerpoint/2010/main" val="25230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3BA9EF6-5371-43DC-9258-1AD521DC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14" y="64604"/>
            <a:ext cx="5423927" cy="6096499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12650" y="3635889"/>
            <a:ext cx="9601200" cy="665922"/>
          </a:xfrm>
        </p:spPr>
        <p:txBody>
          <a:bodyPr rtlCol="0"/>
          <a:lstStyle/>
          <a:p>
            <a:r>
              <a:rPr lang="tr-TR" dirty="0" err="1"/>
              <a:t>Herrmannschlacht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99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 err="1"/>
              <a:t>Herrmannschlacht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331650"/>
            <a:ext cx="11171582" cy="4790854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M.S. 9 yılında Teutoburg Ormanında Cermenler ve Romalılar savaşırlar ve Cermen lider Armin komutasındaki Cermenler galip gelirler.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Varusschlacht ya da Herrmannschlacht olarak da anılır.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Armin, bir Cermen boyu olan Cherusker’lerin şefidir. Babası ve amcası boyun ileri gelenlerinden ve söz sahibi kişilerindendir.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Ailesi Roma’ya yakındır. Armin ve kardeşi çocuk yaşlarında rehin olarak Roma’ya getirilirler ve Roma geleneklerine göre yetiştirilirler.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Armin Roma ordusunda Cermen askerlerin komutanlığını yapmaktadır.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Romalılar arasında sevilen ve sayılan bir kişidir.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Roma vatandaşlığına ve şövalye unvanına sahiptir. </a:t>
            </a:r>
          </a:p>
          <a:p>
            <a:pPr marL="4572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91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 err="1"/>
              <a:t>Herrmannschlacht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402672"/>
            <a:ext cx="11171582" cy="4719832"/>
          </a:xfrm>
        </p:spPr>
        <p:txBody>
          <a:bodyPr rtlCol="0"/>
          <a:lstStyle/>
          <a:p>
            <a:pPr marL="45720" indent="0" algn="just">
              <a:buNone/>
            </a:pPr>
            <a:r>
              <a:rPr lang="tr-TR" dirty="0"/>
              <a:t>Armin, Roma Valisi </a:t>
            </a:r>
            <a:r>
              <a:rPr lang="tr-TR" dirty="0" err="1"/>
              <a:t>Varus</a:t>
            </a:r>
            <a:r>
              <a:rPr lang="tr-TR" dirty="0"/>
              <a:t> ile sıkı bir ilişki içindedir. Sofrasına konuk olur, güvenini kazanır. Öyle ki, olaydan 1 gece önce kendisine düşman olan kayınpederi </a:t>
            </a:r>
            <a:r>
              <a:rPr lang="tr-TR" dirty="0" err="1"/>
              <a:t>Armin’in</a:t>
            </a:r>
            <a:r>
              <a:rPr lang="tr-TR" dirty="0"/>
              <a:t> bir ihanet peşinde olduğu ihbarını bile ciddiye almaz. </a:t>
            </a:r>
          </a:p>
          <a:p>
            <a:pPr marL="45720" indent="0" algn="just">
              <a:buNone/>
            </a:pPr>
            <a:r>
              <a:rPr lang="tr-TR" dirty="0" err="1"/>
              <a:t>Armin’in</a:t>
            </a:r>
            <a:r>
              <a:rPr lang="tr-TR" dirty="0"/>
              <a:t> planladığı şekilde, Cermen boylarının ayaklandığına dair bir haber iletilir </a:t>
            </a:r>
            <a:r>
              <a:rPr lang="tr-TR" dirty="0" err="1"/>
              <a:t>Varus’a</a:t>
            </a:r>
            <a:r>
              <a:rPr lang="tr-TR" dirty="0"/>
              <a:t>. Roma lejyonları kış kampına gitmek için yola çıkmak üzeredir. Kampa giderken bu arada ayaklanmaları bastırmak için </a:t>
            </a:r>
            <a:r>
              <a:rPr lang="tr-TR" dirty="0" err="1"/>
              <a:t>Armin’in</a:t>
            </a:r>
            <a:r>
              <a:rPr lang="tr-TR" dirty="0"/>
              <a:t> kılavuzluğunda Teutoburg ormanından geçerler. </a:t>
            </a:r>
          </a:p>
          <a:p>
            <a:pPr marL="45720" indent="0" algn="just">
              <a:buNone/>
            </a:pPr>
            <a:r>
              <a:rPr lang="tr-TR" dirty="0"/>
              <a:t>Bu bölgeye yabancıdırlar. Kuytulardan Cermen savaşçıları onları iki koldan takip etmektedir. Bütün lejyonlar ormana girdikten sonra, kendilerini sinsice takip etmekte olan Cermenler aralıklarla saldırmaya başlarlar. </a:t>
            </a:r>
          </a:p>
          <a:p>
            <a:pPr marL="45720" indent="0" algn="just">
              <a:buNone/>
            </a:pPr>
            <a:r>
              <a:rPr lang="tr-TR" dirty="0"/>
              <a:t>Romalılar bir an önce kampa ulaşmaya çalışırlar. Çünkü Cermenlerin oradaki duvarları aşamayacaklarını düşünürler. </a:t>
            </a:r>
          </a:p>
          <a:p>
            <a:pPr marL="45720" indent="0" algn="just">
              <a:buNone/>
            </a:pPr>
            <a:r>
              <a:rPr lang="tr-TR" dirty="0"/>
              <a:t>Ancak kampa gelene kadar askerlerin çoğu ölür. </a:t>
            </a:r>
          </a:p>
          <a:p>
            <a:pPr marL="45720" indent="0" algn="just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575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 err="1"/>
              <a:t>Herrmannschlacht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447060"/>
            <a:ext cx="11171582" cy="4675444"/>
          </a:xfrm>
        </p:spPr>
        <p:txBody>
          <a:bodyPr rtlCol="0">
            <a:normAutofit/>
          </a:bodyPr>
          <a:lstStyle/>
          <a:p>
            <a:pPr algn="just"/>
            <a:r>
              <a:rPr lang="tr-TR" dirty="0"/>
              <a:t>Bu savaşta Roma Ordusu’nun 1/8’i katledilmiştir. </a:t>
            </a:r>
          </a:p>
          <a:p>
            <a:pPr algn="just"/>
            <a:r>
              <a:rPr lang="tr-TR" dirty="0"/>
              <a:t>Konvoyun 15-20 Km. olduğu tahmin ediliyor. </a:t>
            </a:r>
          </a:p>
          <a:p>
            <a:pPr algn="just"/>
            <a:r>
              <a:rPr lang="tr-TR" dirty="0"/>
              <a:t>Yazılı kaynaklara göre yaklaşık 20.000 Romalı askere karşı 5000 civarı Cermen asker savaşmıştır. </a:t>
            </a:r>
          </a:p>
          <a:p>
            <a:pPr algn="just"/>
            <a:r>
              <a:rPr lang="tr-TR" dirty="0"/>
              <a:t>Savaş sonrasında Armin elde ettiği zaferin de gururu ile Cermenleri bir araya getirip birlik kurmak ister ve hükümranlık peşinde koşar. </a:t>
            </a:r>
          </a:p>
          <a:p>
            <a:pPr algn="just"/>
            <a:r>
              <a:rPr lang="tr-TR" dirty="0"/>
              <a:t>Cermen boylarındaki iç çekişmeler hayalini gerçekleştirmesine izin vermez ve bir akrabası tarafından hançerlenerek öldürülür. </a:t>
            </a:r>
          </a:p>
          <a:p>
            <a:pPr algn="just"/>
            <a:r>
              <a:rPr lang="tr-TR" dirty="0"/>
              <a:t>Romalılar ise bu yenilgiden sonra Ren nehrinin güneyine geri çekilirler. </a:t>
            </a:r>
          </a:p>
          <a:p>
            <a:pPr marL="45720" indent="0" algn="just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4371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450691D-49CE-421A-9B93-F06FBF24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0"/>
            <a:ext cx="5499890" cy="63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52853" y="3653644"/>
            <a:ext cx="9601200" cy="665922"/>
          </a:xfrm>
        </p:spPr>
        <p:txBody>
          <a:bodyPr rtlCol="0"/>
          <a:lstStyle/>
          <a:p>
            <a:r>
              <a:rPr lang="tr-TR" dirty="0"/>
              <a:t> Ostrogot Krallığı - OstgotenreIch</a:t>
            </a:r>
          </a:p>
        </p:txBody>
      </p:sp>
    </p:spTree>
    <p:extLst>
      <p:ext uri="{BB962C8B-B14F-4D97-AF65-F5344CB8AC3E}">
        <p14:creationId xmlns:p14="http://schemas.microsoft.com/office/powerpoint/2010/main" val="24755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 Ostrogot Krallığı - OstgotenreIch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305017"/>
            <a:ext cx="11171582" cy="4817487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3. Yy.’ın ortalarında Gotlar, Ermanerich’in yönetiminde bugünkü güney Rusya ‘da ilk kez büyük bir Cermen İmparatorluğu kurarlar.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Bu İmparatorluk 375 yılında Kavimler Göçü sırasında Hunlar tarafından yıkılır.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Ermanerich’in</a:t>
            </a:r>
            <a:r>
              <a:rPr lang="tr-TR" dirty="0"/>
              <a:t> kurduğu bu İmparatorluk dönemindeki en önemli gelişmelerden birisi, </a:t>
            </a:r>
            <a:r>
              <a:rPr lang="tr-TR" dirty="0" err="1"/>
              <a:t>Wulfila</a:t>
            </a:r>
            <a:r>
              <a:rPr lang="tr-TR" dirty="0"/>
              <a:t> adında bir papazın İncil’i </a:t>
            </a:r>
            <a:r>
              <a:rPr lang="tr-TR" dirty="0" err="1"/>
              <a:t>Gotça’ya</a:t>
            </a:r>
            <a:r>
              <a:rPr lang="tr-TR" dirty="0"/>
              <a:t> çevirmesidir.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Bunun için öncelikle bir yazı dili oluşturmak zorunda kalmıştır.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Bu çeviri, Cermenlerin </a:t>
            </a:r>
            <a:r>
              <a:rPr lang="tr-TR" b="1" dirty="0"/>
              <a:t>ilk yazılı belgesidir</a:t>
            </a:r>
            <a:r>
              <a:rPr lang="tr-TR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Gotik yazı ile günümüz Almancası birbirinden çok farklıdır.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Ancak günümüz Almancasının </a:t>
            </a:r>
            <a:r>
              <a:rPr lang="tr-TR" b="1" dirty="0"/>
              <a:t>temel basamak </a:t>
            </a:r>
            <a:r>
              <a:rPr lang="tr-TR" dirty="0"/>
              <a:t>işlevini oluşturduğunu söyleyebiliriz.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83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48161" y="3999873"/>
            <a:ext cx="9601200" cy="665922"/>
          </a:xfrm>
        </p:spPr>
        <p:txBody>
          <a:bodyPr rtlCol="0"/>
          <a:lstStyle/>
          <a:p>
            <a:r>
              <a:rPr lang="tr-TR" dirty="0"/>
              <a:t>ROMA’NIN yıkılışı</a:t>
            </a:r>
          </a:p>
        </p:txBody>
      </p:sp>
    </p:spTree>
    <p:extLst>
      <p:ext uri="{BB962C8B-B14F-4D97-AF65-F5344CB8AC3E}">
        <p14:creationId xmlns:p14="http://schemas.microsoft.com/office/powerpoint/2010/main" val="36748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ROMA’NIN yıkılışı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349406"/>
            <a:ext cx="11171582" cy="4773098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Doğu ve batı Gotları, Franklar, Vandallar, </a:t>
            </a:r>
            <a:r>
              <a:rPr lang="tr-TR" dirty="0" err="1"/>
              <a:t>Langobardlar</a:t>
            </a:r>
            <a:r>
              <a:rPr lang="tr-TR" dirty="0"/>
              <a:t> gibi Cermen boyları batıya göç etmeye başlarlar ve 2’ye bölünmüş olan Roma’yı yıkarlar.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Çöküş döneminde bulunan Batı Roma, Alarich komutasındaki Vizigotlar (Westgoten)) tarafından M.S 410 yılında kuşatılır.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Gıda ve tahıl giriş yolları ele geçirilir ve şehre gıda girişi engellenir.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Şehir açlık ile mücadele etmek zorunda kalır.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Sonunda Roma direnemez ve kapılarını açar.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Gotlar şehri yağmalarken diğer Cermen  boyları da İmparatorluğun çeşitli bölgelerini ele geçirip yağmalara başlarlar ve uzun süredir çöküş döneminde olan Roma 476 yılında düşer. (</a:t>
            </a:r>
            <a:r>
              <a:rPr lang="tr-TR" dirty="0" err="1"/>
              <a:t>Odoakr</a:t>
            </a:r>
            <a:r>
              <a:rPr lang="tr-TR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Gotlar İspanya, İtalya ve Kuzey Afrika gibi bölgelerde devletler kurarlar.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1977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03369E9-8E86-4CBB-9144-FFB7FEECC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88912"/>
            <a:ext cx="9601200" cy="4803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57304BF-25C9-4D99-8E9C-7A80AA19D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375" y="1033670"/>
            <a:ext cx="11052312" cy="4916556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tr-TR" altLang="tr-TR" sz="3200" dirty="0"/>
              <a:t>Bugün Almanlar ile Avusturyalılar başta olmak üzere; İngilizler, Fransızlar, Flamanlar, Finlandiyalılar ve güney İskandinav halkları (Danimarkalılar, Norveçliler, İsveçliler, İzlandalılar) ve İsviçrelilerin (kısmen) ataları Cermen halklarıdır.</a:t>
            </a:r>
          </a:p>
        </p:txBody>
      </p:sp>
    </p:spTree>
    <p:extLst>
      <p:ext uri="{BB962C8B-B14F-4D97-AF65-F5344CB8AC3E}">
        <p14:creationId xmlns:p14="http://schemas.microsoft.com/office/powerpoint/2010/main" val="32083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6498-0E78-438E-B6BF-C037C697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38" y="389877"/>
            <a:ext cx="10059140" cy="773097"/>
          </a:xfrm>
        </p:spPr>
        <p:txBody>
          <a:bodyPr/>
          <a:lstStyle/>
          <a:p>
            <a:r>
              <a:rPr lang="tr-TR" dirty="0"/>
              <a:t>Cermenlerin tarafından kurulan devletler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B10E-3984-4A32-8B02-A540BDC36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Ostrogot Krallığı - </a:t>
            </a:r>
            <a:r>
              <a:rPr lang="de-DE" dirty="0"/>
              <a:t>das Ostgotenreich</a:t>
            </a:r>
          </a:p>
          <a:p>
            <a:r>
              <a:rPr lang="tr-TR" dirty="0"/>
              <a:t>Vizigot Krallığı  - </a:t>
            </a:r>
            <a:r>
              <a:rPr lang="de-DE" dirty="0"/>
              <a:t>das Tolosanische Westgotenreich</a:t>
            </a:r>
          </a:p>
          <a:p>
            <a:r>
              <a:rPr lang="de-DE" dirty="0"/>
              <a:t>Burgonya Krallığı</a:t>
            </a:r>
            <a:r>
              <a:rPr lang="tr-TR" dirty="0"/>
              <a:t> - </a:t>
            </a:r>
            <a:r>
              <a:rPr lang="de-DE" dirty="0"/>
              <a:t>das Burgunderreich</a:t>
            </a:r>
          </a:p>
          <a:p>
            <a:r>
              <a:rPr lang="tr-TR" dirty="0"/>
              <a:t>L</a:t>
            </a:r>
            <a:r>
              <a:rPr lang="de-DE" dirty="0"/>
              <a:t>angobard</a:t>
            </a:r>
            <a:r>
              <a:rPr lang="tr-TR" dirty="0"/>
              <a:t>lar K</a:t>
            </a:r>
            <a:r>
              <a:rPr lang="de-DE" dirty="0"/>
              <a:t>rallığı</a:t>
            </a:r>
            <a:r>
              <a:rPr lang="tr-TR" dirty="0"/>
              <a:t> - </a:t>
            </a:r>
            <a:r>
              <a:rPr lang="de-DE" dirty="0"/>
              <a:t>das Langobardenreich</a:t>
            </a:r>
          </a:p>
          <a:p>
            <a:r>
              <a:rPr lang="de-DE" dirty="0"/>
              <a:t>Vandal Krallığı</a:t>
            </a:r>
            <a:r>
              <a:rPr lang="tr-TR" dirty="0"/>
              <a:t> - </a:t>
            </a:r>
            <a:r>
              <a:rPr lang="de-DE" dirty="0"/>
              <a:t>das Wandalenreich</a:t>
            </a:r>
          </a:p>
          <a:p>
            <a:r>
              <a:rPr lang="tr-TR" b="1" dirty="0"/>
              <a:t>Frank Krallığı (Frank Devleti) - </a:t>
            </a:r>
            <a:r>
              <a:rPr lang="de-DE" b="1" dirty="0"/>
              <a:t>das Frankenreich.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3519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68262" y="3937729"/>
            <a:ext cx="9601200" cy="665922"/>
          </a:xfrm>
        </p:spPr>
        <p:txBody>
          <a:bodyPr rtlCol="0"/>
          <a:lstStyle/>
          <a:p>
            <a:r>
              <a:rPr lang="tr-TR" dirty="0"/>
              <a:t>FRANKENREICH – Frank Devleti</a:t>
            </a:r>
          </a:p>
        </p:txBody>
      </p:sp>
    </p:spTree>
    <p:extLst>
      <p:ext uri="{BB962C8B-B14F-4D97-AF65-F5344CB8AC3E}">
        <p14:creationId xmlns:p14="http://schemas.microsoft.com/office/powerpoint/2010/main" val="41306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FRANKENREICH – Frank Devleti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189608"/>
            <a:ext cx="11171582" cy="4932896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Avrupa, Kavimler Göçü sonrasında şekillenmeye başlar.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Franklar, </a:t>
            </a:r>
            <a:r>
              <a:rPr lang="tr-TR" dirty="0" err="1"/>
              <a:t>Langobardlar</a:t>
            </a:r>
            <a:r>
              <a:rPr lang="tr-TR" dirty="0"/>
              <a:t>, Saksonlar, Gotlar, </a:t>
            </a:r>
            <a:r>
              <a:rPr lang="tr-TR" dirty="0" err="1"/>
              <a:t>Bavaryalılar</a:t>
            </a:r>
            <a:r>
              <a:rPr lang="tr-TR" dirty="0"/>
              <a:t>, Frizler ve </a:t>
            </a:r>
            <a:r>
              <a:rPr lang="tr-TR" dirty="0" err="1"/>
              <a:t>Alemanlar</a:t>
            </a:r>
            <a:r>
              <a:rPr lang="tr-TR" dirty="0"/>
              <a:t> gibi Cermen klanları serbest çiftçiler olarak Avrupa’da bulunmaktadırlar.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Franklar içlerinden sıyrılıp sivrilmiş ve diğer boyları teker teker egemenlikleri altına almayı başarmışlardır.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Üstünlüklerini diğer boylarda bulunmayan savaş aletleri ve zırhlı-atlı askerlerine borçludurlar.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Frank Devleti </a:t>
            </a:r>
            <a:r>
              <a:rPr lang="tr-TR" dirty="0" err="1"/>
              <a:t>M.S</a:t>
            </a:r>
            <a:r>
              <a:rPr lang="tr-TR" dirty="0"/>
              <a:t>. 486. yılında günümüz Fransa bölgesinde Kral </a:t>
            </a:r>
            <a:r>
              <a:rPr lang="tr-TR" dirty="0" err="1"/>
              <a:t>Chlodwig</a:t>
            </a:r>
            <a:r>
              <a:rPr lang="tr-TR" dirty="0"/>
              <a:t> tarafından kurulur.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Chlodwig</a:t>
            </a:r>
            <a:r>
              <a:rPr lang="tr-TR" dirty="0"/>
              <a:t> 496 yılında </a:t>
            </a:r>
            <a:r>
              <a:rPr lang="tr-TR" b="1" dirty="0"/>
              <a:t>Hristiyanlığı kabul eder</a:t>
            </a:r>
            <a:r>
              <a:rPr lang="tr-T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Kendisi ile birlikte bütün Franklar da Hristiyan olmuş olur.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185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FRANKENREICH – Frank Devleti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699491"/>
            <a:ext cx="11171582" cy="4423013"/>
          </a:xfrm>
        </p:spPr>
        <p:txBody>
          <a:bodyPr rtlCol="0">
            <a:normAutofit/>
          </a:bodyPr>
          <a:lstStyle/>
          <a:p>
            <a:r>
              <a:rPr lang="tr-TR" dirty="0"/>
              <a:t>Frank hükümdarı Karl </a:t>
            </a:r>
            <a:r>
              <a:rPr lang="tr-TR" dirty="0" err="1"/>
              <a:t>Martell</a:t>
            </a:r>
            <a:r>
              <a:rPr lang="tr-TR" dirty="0"/>
              <a:t> (688-741) tarafından Avrupa’da feodal sisteme geçilmiştir. </a:t>
            </a:r>
          </a:p>
          <a:p>
            <a:endParaRPr lang="tr-TR" dirty="0"/>
          </a:p>
          <a:p>
            <a:r>
              <a:rPr lang="tr-TR" dirty="0"/>
              <a:t>Karl der Große (Şarlman), 768 yılında yönetime geçer ve İmparatorluğu 46 yıl yönetir.</a:t>
            </a:r>
          </a:p>
          <a:p>
            <a:pPr marL="45720" indent="0">
              <a:buNone/>
            </a:pPr>
            <a:r>
              <a:rPr lang="tr-TR" dirty="0"/>
              <a:t> </a:t>
            </a:r>
          </a:p>
          <a:p>
            <a:r>
              <a:rPr lang="tr-TR" dirty="0"/>
              <a:t>Alman Kültür Tarihi esas olarak Karl der Große ile başlar. </a:t>
            </a:r>
          </a:p>
          <a:p>
            <a:pPr marL="45720" indent="0">
              <a:buNone/>
            </a:pPr>
            <a:endParaRPr lang="tr-TR" dirty="0"/>
          </a:p>
          <a:p>
            <a:r>
              <a:rPr lang="tr-TR" dirty="0"/>
              <a:t>Büyük Karl var olan Feodaliteyi </a:t>
            </a:r>
            <a:r>
              <a:rPr lang="tr-TR" b="1" dirty="0"/>
              <a:t>sistematik</a:t>
            </a:r>
            <a:r>
              <a:rPr lang="tr-TR" dirty="0"/>
              <a:t> bir biçimde uygulamaya devam etmiş ve geliştirmiştir.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52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EADB26C-4F43-4EBE-BEA3-FFE1B59E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85" y="344596"/>
            <a:ext cx="8545861" cy="54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1">
            <a:extLst>
              <a:ext uri="{FF2B5EF4-FFF2-40B4-BE49-F238E27FC236}">
                <a16:creationId xmlns:a16="http://schemas.microsoft.com/office/drawing/2014/main" id="{54C17C00-2042-45A1-92E6-F5B63ECB3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21" y="258418"/>
            <a:ext cx="83597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EA9CB96-920D-4DE9-B7C6-378524A3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33" y="384481"/>
            <a:ext cx="8773933" cy="56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Nd9GcT4X4ijhk4m8FtzqGCC2D_t9ZnqFnCtxK9fGimPKuIFk5lgy1PFrQ">
            <a:extLst>
              <a:ext uri="{FF2B5EF4-FFF2-40B4-BE49-F238E27FC236}">
                <a16:creationId xmlns:a16="http://schemas.microsoft.com/office/drawing/2014/main" id="{E8CE4027-D0C2-4E7A-B3D1-C8AE16A8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01" y="183666"/>
            <a:ext cx="4107414" cy="59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ANd9GcS1Rm7ObnSyYfPeegA_4lTG4-L2pQdYbNd-DXjwMi41jwHJGYa7">
            <a:extLst>
              <a:ext uri="{FF2B5EF4-FFF2-40B4-BE49-F238E27FC236}">
                <a16:creationId xmlns:a16="http://schemas.microsoft.com/office/drawing/2014/main" id="{CDFA60D9-6728-4813-A842-38FAF6D3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84" y="183666"/>
            <a:ext cx="4107415" cy="588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0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5B150-8B7E-49C3-9238-E3B7C2C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tr-TR" dirty="0"/>
              <a:t>Feodalite</a:t>
            </a:r>
            <a:endParaRPr lang="de-DE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58C165-6DA5-4416-A870-89F1A8E1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4" y="1172872"/>
            <a:ext cx="7241525" cy="45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5B150-8B7E-49C3-9238-E3B7C2C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tr-TR" dirty="0"/>
              <a:t>Feodalite</a:t>
            </a:r>
            <a:endParaRPr lang="de-DE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AA1A68-0B39-460A-AC50-2546DAFB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4" y="1335881"/>
            <a:ext cx="8241281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D9EAF71-387B-414A-A6BD-2C5C62F19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02704"/>
            <a:ext cx="9601200" cy="612913"/>
          </a:xfrm>
        </p:spPr>
        <p:txBody>
          <a:bodyPr/>
          <a:lstStyle/>
          <a:p>
            <a:pPr eaLnBrk="1" hangingPunct="1"/>
            <a:r>
              <a:rPr lang="tr-TR" altLang="tr-TR" b="1" dirty="0"/>
              <a:t>Eski Avrupa Haritası</a:t>
            </a:r>
          </a:p>
        </p:txBody>
      </p:sp>
      <p:pic>
        <p:nvPicPr>
          <p:cNvPr id="33795" name="il_fi" descr="Germanen_50_n">
            <a:extLst>
              <a:ext uri="{FF2B5EF4-FFF2-40B4-BE49-F238E27FC236}">
                <a16:creationId xmlns:a16="http://schemas.microsoft.com/office/drawing/2014/main" id="{0F9F210E-4108-4DCE-B240-878C32AA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" y="715617"/>
            <a:ext cx="9130747" cy="536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7EAD225-F057-4581-A113-B9BE36073CFD}"/>
              </a:ext>
            </a:extLst>
          </p:cNvPr>
          <p:cNvSpPr txBox="1"/>
          <p:nvPr/>
        </p:nvSpPr>
        <p:spPr>
          <a:xfrm>
            <a:off x="10174514" y="570898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(M.S.50)</a:t>
            </a:r>
          </a:p>
        </p:txBody>
      </p:sp>
    </p:spTree>
    <p:extLst>
      <p:ext uri="{BB962C8B-B14F-4D97-AF65-F5344CB8AC3E}">
        <p14:creationId xmlns:p14="http://schemas.microsoft.com/office/powerpoint/2010/main" val="411886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5B150-8B7E-49C3-9238-E3B7C2C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tr-TR" dirty="0"/>
              <a:t>Feodalite</a:t>
            </a:r>
            <a:endParaRPr lang="de-DE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C26EF78-098F-47B5-BB6E-838B29E8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902950"/>
            <a:ext cx="6777539" cy="4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5B150-8B7E-49C3-9238-E3B7C2C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tr-TR" dirty="0"/>
              <a:t>Feodalite</a:t>
            </a:r>
            <a:endParaRPr lang="de-DE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026D5F1-F4C6-4D56-915C-847A4591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2" y="1004788"/>
            <a:ext cx="7066564" cy="50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5B150-8B7E-49C3-9238-E3B7C2C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tr-TR" dirty="0"/>
              <a:t>Feodalite</a:t>
            </a:r>
            <a:endParaRPr lang="de-DE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8D2E776-A3EC-45FD-ACAC-16F70D14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991239"/>
            <a:ext cx="10190291" cy="48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2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Karl der Große - Şarlman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2655" y="1215165"/>
            <a:ext cx="11490663" cy="487963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Derebeylere veya </a:t>
            </a:r>
            <a:r>
              <a:rPr lang="tr-TR" dirty="0" err="1"/>
              <a:t>vasal</a:t>
            </a:r>
            <a:r>
              <a:rPr lang="tr-TR" dirty="0"/>
              <a:t> adı verilen beylere acil durumlarda, örneğin savaş durumu gibi, adamlarıyla birlikte destek vermek şartıyla, işlemeleri için toprak vermeye başlar.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Derebeyler/</a:t>
            </a:r>
            <a:r>
              <a:rPr lang="tr-TR" dirty="0" err="1"/>
              <a:t>vasallar</a:t>
            </a:r>
            <a:r>
              <a:rPr lang="tr-TR" dirty="0"/>
              <a:t> ancak sadık kalırlarsa topraklarını oğullarına miras olarak bırakabilirler.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Bu durum derebeyler/ </a:t>
            </a:r>
            <a:r>
              <a:rPr lang="tr-TR" dirty="0" err="1"/>
              <a:t>vasallar</a:t>
            </a:r>
            <a:r>
              <a:rPr lang="tr-TR" dirty="0"/>
              <a:t> ve Karl arasında çoğu kez sürtüşmelere yol açmıştır.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Din adamları bile kraldan toprak alarak derebey olabiliyordu.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/>
              <a:t>İtalya’da Papa’yı Langobard’larla yürüttüğü savaşta desteklemiş ve zafer elde ettikten sonra, 800 yılında Roma’da kendisine taç giydirtmiştir</a:t>
            </a:r>
            <a:r>
              <a:rPr lang="tr-TR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Böylece Roma İmparatorluğun </a:t>
            </a:r>
            <a:r>
              <a:rPr lang="tr-TR" b="1" dirty="0"/>
              <a:t>Halef</a:t>
            </a:r>
            <a:r>
              <a:rPr lang="tr-TR" dirty="0"/>
              <a:t>’i olmuştur. (halef-selef)</a:t>
            </a:r>
          </a:p>
        </p:txBody>
      </p:sp>
    </p:spTree>
    <p:extLst>
      <p:ext uri="{BB962C8B-B14F-4D97-AF65-F5344CB8AC3E}">
        <p14:creationId xmlns:p14="http://schemas.microsoft.com/office/powerpoint/2010/main" val="22859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65349-CDF8-4748-9D05-44C9D125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90330"/>
            <a:ext cx="9601200" cy="545327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tr-TR" sz="2400" b="1" dirty="0">
                <a:solidFill>
                  <a:srgbClr val="FF0000"/>
                </a:solidFill>
              </a:rPr>
              <a:t>HALEF: </a:t>
            </a:r>
          </a:p>
          <a:p>
            <a:pPr marL="45720" indent="0" algn="just">
              <a:buNone/>
            </a:pPr>
            <a:r>
              <a:rPr lang="tr-TR" sz="2400" dirty="0">
                <a:solidFill>
                  <a:srgbClr val="FF0000"/>
                </a:solidFill>
              </a:rPr>
              <a:t>Bir işten, bir görevden ayrılan birinin ardından gelip onun yerine geçen kimse.</a:t>
            </a:r>
          </a:p>
          <a:p>
            <a:pPr marL="45720" indent="0" algn="just">
              <a:buNone/>
            </a:pPr>
            <a:endParaRPr lang="tr-TR" sz="2400" dirty="0">
              <a:solidFill>
                <a:srgbClr val="FF0000"/>
              </a:solidFill>
            </a:endParaRPr>
          </a:p>
          <a:p>
            <a:pPr marL="45720" indent="0" algn="just">
              <a:buNone/>
            </a:pPr>
            <a:r>
              <a:rPr lang="tr-TR" sz="2400" b="1" dirty="0">
                <a:solidFill>
                  <a:srgbClr val="FF0000"/>
                </a:solidFill>
              </a:rPr>
              <a:t>HİLAFET:</a:t>
            </a:r>
          </a:p>
          <a:p>
            <a:pPr marL="45720" indent="0" algn="just">
              <a:buNone/>
            </a:pPr>
            <a:r>
              <a:rPr lang="de-DE" sz="2400" dirty="0" err="1">
                <a:solidFill>
                  <a:srgbClr val="FF0000"/>
                </a:solidFill>
              </a:rPr>
              <a:t>Sözlükte</a:t>
            </a:r>
            <a:r>
              <a:rPr lang="de-DE" sz="2400" dirty="0">
                <a:solidFill>
                  <a:srgbClr val="FF0000"/>
                </a:solidFill>
              </a:rPr>
              <a:t> “</a:t>
            </a:r>
            <a:r>
              <a:rPr lang="de-DE" sz="2400" dirty="0" err="1">
                <a:solidFill>
                  <a:srgbClr val="FF0000"/>
                </a:solidFill>
              </a:rPr>
              <a:t>birinin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yerine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geçmek</a:t>
            </a:r>
            <a:r>
              <a:rPr lang="de-DE" sz="2400" dirty="0">
                <a:solidFill>
                  <a:srgbClr val="FF0000"/>
                </a:solidFill>
              </a:rPr>
              <a:t>, </a:t>
            </a:r>
            <a:r>
              <a:rPr lang="de-DE" sz="2400" dirty="0" err="1">
                <a:solidFill>
                  <a:srgbClr val="FF0000"/>
                </a:solidFill>
              </a:rPr>
              <a:t>bir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kimseden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sonra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gelip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onun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yerini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almak</a:t>
            </a:r>
            <a:r>
              <a:rPr lang="de-DE" sz="2400" dirty="0">
                <a:solidFill>
                  <a:srgbClr val="FF0000"/>
                </a:solidFill>
              </a:rPr>
              <a:t>, </a:t>
            </a:r>
            <a:r>
              <a:rPr lang="de-DE" sz="2400" dirty="0" err="1">
                <a:solidFill>
                  <a:srgbClr val="FF0000"/>
                </a:solidFill>
              </a:rPr>
              <a:t>birinin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ardından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gelmek</a:t>
            </a:r>
            <a:r>
              <a:rPr lang="de-DE" sz="2400" dirty="0">
                <a:solidFill>
                  <a:srgbClr val="FF0000"/>
                </a:solidFill>
              </a:rPr>
              <a:t>/</a:t>
            </a:r>
            <a:r>
              <a:rPr lang="de-DE" sz="2400" dirty="0" err="1">
                <a:solidFill>
                  <a:srgbClr val="FF0000"/>
                </a:solidFill>
              </a:rPr>
              <a:t>gitmek</a:t>
            </a:r>
            <a:r>
              <a:rPr lang="de-DE" sz="2400" dirty="0">
                <a:solidFill>
                  <a:srgbClr val="FF0000"/>
                </a:solidFill>
              </a:rPr>
              <a:t>, </a:t>
            </a:r>
            <a:r>
              <a:rPr lang="de-DE" sz="2400" dirty="0" err="1">
                <a:solidFill>
                  <a:srgbClr val="FF0000"/>
                </a:solidFill>
              </a:rPr>
              <a:t>yerini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doldurmak</a:t>
            </a:r>
            <a:r>
              <a:rPr lang="de-DE" sz="2400" dirty="0">
                <a:solidFill>
                  <a:srgbClr val="FF0000"/>
                </a:solidFill>
              </a:rPr>
              <a:t>, </a:t>
            </a:r>
            <a:r>
              <a:rPr lang="de-DE" sz="2400" dirty="0" err="1">
                <a:solidFill>
                  <a:srgbClr val="FF0000"/>
                </a:solidFill>
              </a:rPr>
              <a:t>vekâlet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veya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temsil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etmek</a:t>
            </a:r>
            <a:r>
              <a:rPr lang="de-DE" sz="2400" dirty="0">
                <a:solidFill>
                  <a:srgbClr val="FF0000"/>
                </a:solidFill>
              </a:rPr>
              <a:t>” </a:t>
            </a:r>
            <a:r>
              <a:rPr lang="de-DE" sz="2400" dirty="0" err="1">
                <a:solidFill>
                  <a:srgbClr val="FF0000"/>
                </a:solidFill>
              </a:rPr>
              <a:t>gibi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anlamlara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gelen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hilâfet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kelimesi</a:t>
            </a:r>
            <a:r>
              <a:rPr lang="de-DE" sz="2400" dirty="0">
                <a:solidFill>
                  <a:srgbClr val="FF0000"/>
                </a:solidFill>
              </a:rPr>
              <a:t>, </a:t>
            </a:r>
            <a:r>
              <a:rPr lang="de-DE" sz="2400" b="1" dirty="0" err="1">
                <a:solidFill>
                  <a:srgbClr val="FF0000"/>
                </a:solidFill>
              </a:rPr>
              <a:t>terim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olarak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İslâm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devletlerinde</a:t>
            </a:r>
            <a:r>
              <a:rPr lang="de-DE" sz="2400" dirty="0">
                <a:solidFill>
                  <a:srgbClr val="FF0000"/>
                </a:solidFill>
              </a:rPr>
              <a:t> Hz. Peygamber’den sonraki devlet başkanlığı kurumunu ifade eder. </a:t>
            </a:r>
            <a:endParaRPr lang="tr-TR" sz="2400" dirty="0">
              <a:solidFill>
                <a:srgbClr val="FF0000"/>
              </a:solidFill>
            </a:endParaRPr>
          </a:p>
          <a:p>
            <a:pPr marL="45720" indent="0" algn="just">
              <a:buNone/>
            </a:pPr>
            <a:r>
              <a:rPr lang="tr-TR" sz="2400" b="1" dirty="0">
                <a:solidFill>
                  <a:srgbClr val="FF0000"/>
                </a:solidFill>
              </a:rPr>
              <a:t>Şarlman </a:t>
            </a:r>
            <a:r>
              <a:rPr lang="tr-TR" sz="3600" b="1" dirty="0">
                <a:solidFill>
                  <a:srgbClr val="FF0000"/>
                </a:solidFill>
              </a:rPr>
              <a:t>Halife</a:t>
            </a:r>
            <a:r>
              <a:rPr lang="tr-TR" sz="2400" b="1" dirty="0">
                <a:solidFill>
                  <a:srgbClr val="FF0000"/>
                </a:solidFill>
              </a:rPr>
              <a:t> olmamıştır!!!</a:t>
            </a:r>
            <a:endParaRPr lang="de-D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Karl der Große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624614"/>
            <a:ext cx="11171582" cy="449789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/>
              <a:t>Roma geleneğini</a:t>
            </a:r>
            <a:r>
              <a:rPr lang="tr-TR" dirty="0"/>
              <a:t>, </a:t>
            </a:r>
            <a:r>
              <a:rPr lang="tr-TR" sz="2400" b="1" dirty="0"/>
              <a:t>Hristiyan ruhunu </a:t>
            </a:r>
            <a:r>
              <a:rPr lang="tr-TR" dirty="0"/>
              <a:t>ve </a:t>
            </a:r>
            <a:r>
              <a:rPr lang="tr-TR" sz="2400" b="1" dirty="0"/>
              <a:t>Cermen mantalitesini </a:t>
            </a:r>
            <a:r>
              <a:rPr lang="tr-TR" dirty="0"/>
              <a:t>harmanlayarak devletin temel prensibi yapmayı hedeflemiştir.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İdari üstünlük Cermenlerde ancak kültürel üstünlük her zaman Romalılarda kaldı. </a:t>
            </a:r>
            <a:endParaRPr lang="tr-T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Henüz derebeylere karşı sarsılmadan ayakta kalabilecek güçlü bir merkezi yönetim oluşmadığı için, Karl’ın ölümünden sonra sıkıntılı bir süreç yaşanır.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10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71E7E5C-4B6F-451A-A55C-EF8EC12E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12" y="309205"/>
            <a:ext cx="7943776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Devletin Bölünmesi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954157"/>
            <a:ext cx="11171582" cy="5168347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Büyük Karl’dan sonra tahta oğlu «Ludwig der Fromme» geçer.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Ludwig’den sonra yönetim sıkıntıya düşer.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 marL="45720" indent="0">
              <a:buNone/>
            </a:pPr>
            <a:r>
              <a:rPr lang="tr-TR" sz="2400" b="1" dirty="0" err="1"/>
              <a:t>Frankenreich</a:t>
            </a:r>
            <a:r>
              <a:rPr lang="tr-TR" sz="2400" b="1" dirty="0"/>
              <a:t>...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…Doğu (Almanya ve kuzey İtalya)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…Batı (Fransa)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…Güney (güney İtalya)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83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/>
              <a:t>Devletin Bölünmesi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1205948"/>
            <a:ext cx="11171582" cy="4916556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Lothar</a:t>
            </a:r>
            <a:r>
              <a:rPr lang="tr-TR" dirty="0"/>
              <a:t> : İtalya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Karl (der </a:t>
            </a:r>
            <a:r>
              <a:rPr lang="tr-TR" dirty="0" err="1"/>
              <a:t>Kahle</a:t>
            </a:r>
            <a:r>
              <a:rPr lang="tr-TR" dirty="0"/>
              <a:t>) : Batı Fransa (Fransa, </a:t>
            </a:r>
          </a:p>
          <a:p>
            <a:pPr marL="45720" indent="0">
              <a:buNone/>
            </a:pPr>
            <a:r>
              <a:rPr lang="tr-TR" dirty="0"/>
              <a:t>    İspanya’ya kadar)</a:t>
            </a:r>
          </a:p>
          <a:p>
            <a:pPr marL="4572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Ludwig (der </a:t>
            </a:r>
            <a:r>
              <a:rPr lang="tr-TR" dirty="0" err="1"/>
              <a:t>Deutsche</a:t>
            </a:r>
            <a:r>
              <a:rPr lang="tr-TR" dirty="0"/>
              <a:t>) : Doğu </a:t>
            </a:r>
            <a:r>
              <a:rPr lang="tr-TR" dirty="0" err="1"/>
              <a:t>Frankenreich</a:t>
            </a:r>
            <a:r>
              <a:rPr lang="tr-TR" dirty="0"/>
              <a:t> </a:t>
            </a:r>
          </a:p>
          <a:p>
            <a:pPr marL="45720" indent="0">
              <a:buNone/>
            </a:pPr>
            <a:r>
              <a:rPr lang="tr-TR" dirty="0"/>
              <a:t>   (Almanya, Avusturya, kısmen İsviçre)</a:t>
            </a:r>
          </a:p>
          <a:p>
            <a:pPr marL="45720" indent="0">
              <a:buNone/>
            </a:pPr>
            <a:endParaRPr lang="tr-TR" dirty="0"/>
          </a:p>
          <a:p>
            <a:pPr marL="45720" indent="0">
              <a:buNone/>
            </a:pPr>
            <a:r>
              <a:rPr lang="tr-TR" dirty="0"/>
              <a:t>    </a:t>
            </a:r>
            <a:r>
              <a:rPr lang="tr-TR" sz="2400" b="1" dirty="0"/>
              <a:t>843 yılında </a:t>
            </a:r>
            <a:r>
              <a:rPr lang="tr-TR" sz="2400" b="1" dirty="0" err="1"/>
              <a:t>Verdun</a:t>
            </a:r>
            <a:r>
              <a:rPr lang="tr-TR" sz="2400" b="1" dirty="0"/>
              <a:t> Anlaşması ile İmparatorluk resmen 3’e bölünür.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95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r>
              <a:rPr lang="tr-TR" dirty="0" err="1"/>
              <a:t>Verdun</a:t>
            </a:r>
            <a:r>
              <a:rPr lang="tr-TR" dirty="0"/>
              <a:t> Anlaşmasından sonra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35DCE4E-B269-4DD1-B516-F7B786B6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95131"/>
            <a:ext cx="7230483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148D5C3-AE25-482E-8A3A-812EFBC97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4121" y="188911"/>
            <a:ext cx="7315200" cy="706437"/>
          </a:xfrm>
        </p:spPr>
        <p:txBody>
          <a:bodyPr/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D535A07-07CA-4F8A-A967-64BCCE8E0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626" y="1268415"/>
            <a:ext cx="10827025" cy="480108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Göçebe Cermen boyları, Roma İmparatorluk kuvvetleriyle yaptıkları savaşlarla ilk defa tarih sahnesine çıkmışlardır.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Kendileri hakkında yazılı kaynak bırakmadıkları için Cermenler ile ilgili bütün bilgilerimiz Romalı Julius Cesar ve </a:t>
            </a:r>
            <a:r>
              <a:rPr lang="tr-TR" altLang="tr-TR" sz="2800" dirty="0" err="1"/>
              <a:t>Tacitus’a</a:t>
            </a:r>
            <a:r>
              <a:rPr lang="tr-TR" altLang="tr-TR" sz="2800" dirty="0"/>
              <a:t> dayanır.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90000"/>
              </a:lnSpc>
            </a:pPr>
            <a:r>
              <a:rPr lang="tr-TR" altLang="tr-TR" sz="2800" dirty="0"/>
              <a:t>Batı, Doğu ve Güney Cermenleri olarak üç bölüme ayrılırlar. </a:t>
            </a:r>
          </a:p>
        </p:txBody>
      </p:sp>
    </p:spTree>
    <p:extLst>
      <p:ext uri="{BB962C8B-B14F-4D97-AF65-F5344CB8AC3E}">
        <p14:creationId xmlns:p14="http://schemas.microsoft.com/office/powerpoint/2010/main" val="3916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129209"/>
            <a:ext cx="9601200" cy="665922"/>
          </a:xfrm>
        </p:spPr>
        <p:txBody>
          <a:bodyPr rtlCol="0"/>
          <a:lstStyle/>
          <a:p>
            <a:pPr rtl="0"/>
            <a:r>
              <a:rPr lang="tr-TR" dirty="0"/>
              <a:t>ÖDEV </a:t>
            </a:r>
            <a:r>
              <a:rPr lang="tr-TR" dirty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1" y="954157"/>
            <a:ext cx="11171582" cy="5168347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800" dirty="0"/>
              <a:t>Karolenj Rönesansı - Die karolingische Renaissance </a:t>
            </a:r>
          </a:p>
          <a:p>
            <a:pPr marL="45720" indent="0" rtl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8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F8C7E29-B214-4FC0-A391-55F86C143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5009" y="188912"/>
            <a:ext cx="7315200" cy="592966"/>
          </a:xfrm>
        </p:spPr>
        <p:txBody>
          <a:bodyPr/>
          <a:lstStyle/>
          <a:p>
            <a:pPr eaLnBrk="1" hangingPunct="1"/>
            <a:r>
              <a:rPr lang="tr-TR" altLang="tr-TR" b="1" dirty="0"/>
              <a:t>Büyük Cermen KLANLARI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78DBD0D-1DFE-4F12-9DF7-699C589F0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5009" y="1152939"/>
            <a:ext cx="10449339" cy="4797287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Alamanlar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Burgundlar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/>
              <a:t>Franklar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/>
              <a:t>Ostrogotlar 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/>
              <a:t>Vandallar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Vizigotlar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Anglonlar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Saksonlar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 err="1"/>
              <a:t>Langobardlar</a:t>
            </a:r>
            <a:endParaRPr lang="tr-TR" altLang="tr-TR" sz="2800" dirty="0"/>
          </a:p>
          <a:p>
            <a:pPr eaLnBrk="1" hangingPunct="1">
              <a:lnSpc>
                <a:spcPct val="90000"/>
              </a:lnSpc>
            </a:pPr>
            <a:r>
              <a:rPr lang="tr-TR" altLang="tr-TR" sz="2800" dirty="0"/>
              <a:t>Vikingler</a:t>
            </a:r>
          </a:p>
        </p:txBody>
      </p:sp>
    </p:spTree>
    <p:extLst>
      <p:ext uri="{BB962C8B-B14F-4D97-AF65-F5344CB8AC3E}">
        <p14:creationId xmlns:p14="http://schemas.microsoft.com/office/powerpoint/2010/main" val="31991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25F167D-EFBF-4291-8102-4B377D533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469" y="188911"/>
            <a:ext cx="7315200" cy="592967"/>
          </a:xfrm>
        </p:spPr>
        <p:txBody>
          <a:bodyPr/>
          <a:lstStyle/>
          <a:p>
            <a:pPr eaLnBrk="1" hangingPunct="1"/>
            <a:r>
              <a:rPr lang="tr-TR" altLang="tr-TR" b="1" dirty="0"/>
              <a:t>Cermenler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CBA927D-7207-4EFC-93BA-F90453C21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6469" y="1268415"/>
            <a:ext cx="10966174" cy="4854090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tr-TR" altLang="tr-TR" sz="2800" dirty="0"/>
              <a:t>Cermenler her şeyden önce savaşçı bir topluluktu, silah olarak mızrak, çift yüzlü balta ve uzun kılıç kullanırlardı.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800" dirty="0"/>
              <a:t>Val-Hall veya Walhalla adlı bir cennete ve bu cennette ölülerin tanrılarla birlikte yaşadığına inanırlardı, bu tanrıların en güçlüsü, Wotan/ Odin´dir.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800" dirty="0"/>
              <a:t>Cermenler, Roma İmparatorluğu ile ilişki kurunca, Hristiyanlığı benimsemişlerdir.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8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800" dirty="0"/>
              <a:t>Romalılar uzun yıllar Cermenlerle mücadele etmek zorunda kalmışlardır. </a:t>
            </a:r>
          </a:p>
        </p:txBody>
      </p:sp>
    </p:spTree>
    <p:extLst>
      <p:ext uri="{BB962C8B-B14F-4D97-AF65-F5344CB8AC3E}">
        <p14:creationId xmlns:p14="http://schemas.microsoft.com/office/powerpoint/2010/main" val="4142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AC5B6E7-AB39-43F8-A314-3E7E32F15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1269" y="188911"/>
            <a:ext cx="7315200" cy="561975"/>
          </a:xfrm>
        </p:spPr>
        <p:txBody>
          <a:bodyPr/>
          <a:lstStyle/>
          <a:p>
            <a:pPr eaLnBrk="1" hangingPunct="1"/>
            <a:r>
              <a:rPr lang="tr-TR" altLang="tr-TR" b="1" dirty="0"/>
              <a:t>Gün isimleri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373A457-F26A-4AE4-A6B7-57EDE6D51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853" y="980661"/>
            <a:ext cx="10999304" cy="499607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tr-TR" altLang="tr-TR" dirty="0" err="1"/>
              <a:t>Monday</a:t>
            </a:r>
            <a:r>
              <a:rPr lang="tr-TR" altLang="tr-TR" dirty="0"/>
              <a:t> (Pazartesi): "</a:t>
            </a:r>
            <a:r>
              <a:rPr lang="tr-TR" altLang="tr-TR" dirty="0" err="1"/>
              <a:t>Moon's</a:t>
            </a:r>
            <a:r>
              <a:rPr lang="tr-TR" altLang="tr-TR" dirty="0"/>
              <a:t> </a:t>
            </a:r>
            <a:r>
              <a:rPr lang="tr-TR" altLang="tr-TR" dirty="0" err="1"/>
              <a:t>Day</a:t>
            </a:r>
            <a:r>
              <a:rPr lang="tr-TR" altLang="tr-TR" dirty="0"/>
              <a:t>" yani "Ay günü"; 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b="1" dirty="0"/>
              <a:t>Tuesday (Salı): "Tyr's Day" Kuzey tanrılarından Tyr'e adanmış gün;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b="1" dirty="0"/>
              <a:t>Wednesday (Carşamba): "Wodan's Day" Wodan/Wotan/Odin, Kuzey mitolojisindeki "her şeyin babası", en tepedeki tanrı;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b="1" dirty="0"/>
              <a:t>Thursday (Perşembe): "Thor's Day" Kuzey tanrısı Thor'a adanmış gün;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b="1" dirty="0"/>
              <a:t>Friday (Cuma): Üc Kuzey Tanrısı- Freya, Freyr, ve Frigg üçlüsünden birine adanmış gün;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dirty="0" err="1"/>
              <a:t>Saturday</a:t>
            </a:r>
            <a:r>
              <a:rPr lang="tr-TR" altLang="tr-TR" dirty="0"/>
              <a:t> (Cumartesi): "</a:t>
            </a:r>
            <a:r>
              <a:rPr lang="tr-TR" altLang="tr-TR" dirty="0" err="1"/>
              <a:t>Saturn's</a:t>
            </a:r>
            <a:r>
              <a:rPr lang="tr-TR" altLang="tr-TR" dirty="0"/>
              <a:t> </a:t>
            </a:r>
            <a:r>
              <a:rPr lang="tr-TR" altLang="tr-TR" dirty="0" err="1"/>
              <a:t>Day</a:t>
            </a:r>
            <a:r>
              <a:rPr lang="tr-TR" altLang="tr-TR" dirty="0"/>
              <a:t>" Roma tanrısı </a:t>
            </a:r>
            <a:r>
              <a:rPr lang="tr-TR" altLang="tr-TR" dirty="0" err="1"/>
              <a:t>Saturn'e</a:t>
            </a:r>
            <a:r>
              <a:rPr lang="tr-TR" altLang="tr-TR" dirty="0"/>
              <a:t> adanmış gün;</a:t>
            </a:r>
          </a:p>
          <a:p>
            <a:pPr eaLnBrk="1" hangingPunct="1">
              <a:lnSpc>
                <a:spcPct val="90000"/>
              </a:lnSpc>
            </a:pPr>
            <a:r>
              <a:rPr lang="tr-TR" altLang="tr-TR" dirty="0"/>
              <a:t>Sunday (Pazar): "</a:t>
            </a:r>
            <a:r>
              <a:rPr lang="tr-TR" altLang="tr-TR" dirty="0" err="1"/>
              <a:t>Sun's</a:t>
            </a:r>
            <a:r>
              <a:rPr lang="tr-TR" altLang="tr-TR" dirty="0"/>
              <a:t> </a:t>
            </a:r>
            <a:r>
              <a:rPr lang="tr-TR" altLang="tr-TR" dirty="0" err="1"/>
              <a:t>Day</a:t>
            </a:r>
            <a:r>
              <a:rPr lang="tr-TR" altLang="tr-TR" dirty="0"/>
              <a:t>" Latince </a:t>
            </a:r>
            <a:r>
              <a:rPr lang="tr-TR" altLang="tr-TR" dirty="0" err="1"/>
              <a:t>dies</a:t>
            </a:r>
            <a:r>
              <a:rPr lang="tr-TR" altLang="tr-TR" dirty="0"/>
              <a:t> </a:t>
            </a:r>
            <a:r>
              <a:rPr lang="tr-TR" altLang="tr-TR" dirty="0" err="1"/>
              <a:t>solis</a:t>
            </a:r>
            <a:r>
              <a:rPr lang="tr-TR" altLang="tr-TR" dirty="0"/>
              <a:t>, </a:t>
            </a:r>
            <a:r>
              <a:rPr lang="tr-TR" altLang="tr-TR" dirty="0" err="1"/>
              <a:t>gunes</a:t>
            </a:r>
            <a:r>
              <a:rPr lang="tr-TR" altLang="tr-TR" dirty="0"/>
              <a:t> </a:t>
            </a:r>
            <a:r>
              <a:rPr lang="tr-TR" altLang="tr-TR" dirty="0" err="1"/>
              <a:t>gunu</a:t>
            </a:r>
            <a:r>
              <a:rPr lang="tr-TR" altLang="tr-TR" dirty="0"/>
              <a:t>, Roma'da Güneş-Tanrı'ya adanmış festival günü. </a:t>
            </a:r>
          </a:p>
        </p:txBody>
      </p:sp>
    </p:spTree>
    <p:extLst>
      <p:ext uri="{BB962C8B-B14F-4D97-AF65-F5344CB8AC3E}">
        <p14:creationId xmlns:p14="http://schemas.microsoft.com/office/powerpoint/2010/main" val="32085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CBA1F85-65BA-4DCD-AA26-4C51EFC1D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018" y="188912"/>
            <a:ext cx="7315200" cy="493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b="1" dirty="0"/>
              <a:t>Cermen Boylarında Toplum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B83FE04-4486-4C58-A8D6-BC8A6B28A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3340" y="1046923"/>
            <a:ext cx="11105320" cy="499607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tr-TR" altLang="tr-TR" sz="2400" dirty="0"/>
              <a:t>Cermen boylarında toplum </a:t>
            </a:r>
            <a:r>
              <a:rPr lang="tr-TR" altLang="tr-TR" sz="2400" b="1" dirty="0" err="1"/>
              <a:t>Sippe</a:t>
            </a:r>
            <a:r>
              <a:rPr lang="tr-TR" altLang="tr-TR" sz="2400" dirty="0"/>
              <a:t> adı verilen kan bağı ve akrabalık ilişkileri ile birbirlerine bağlı özgür insanlar (asiller), yarı özgürler (</a:t>
            </a:r>
            <a:r>
              <a:rPr lang="tr-TR" altLang="tr-TR" sz="2400" dirty="0" err="1"/>
              <a:t>Knechte</a:t>
            </a:r>
            <a:r>
              <a:rPr lang="tr-TR" altLang="tr-TR" sz="2400" dirty="0"/>
              <a:t>) ve Kölelerden (</a:t>
            </a:r>
            <a:r>
              <a:rPr lang="tr-TR" altLang="tr-TR" sz="2400" dirty="0" err="1"/>
              <a:t>Sklaven</a:t>
            </a:r>
            <a:r>
              <a:rPr lang="tr-TR" altLang="tr-TR" sz="2400" dirty="0"/>
              <a:t>) oluşuyordu. 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4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400" b="1" dirty="0" err="1"/>
              <a:t>Thing</a:t>
            </a:r>
            <a:r>
              <a:rPr lang="tr-TR" altLang="tr-TR" sz="2400" dirty="0"/>
              <a:t> adı verilen (</a:t>
            </a:r>
            <a:r>
              <a:rPr lang="tr-TR" altLang="tr-TR" sz="2400" b="1" dirty="0" err="1"/>
              <a:t>Volksthing</a:t>
            </a:r>
            <a:r>
              <a:rPr lang="tr-TR" altLang="tr-TR" sz="2400" dirty="0"/>
              <a:t> ) boy (klan) kurultayı, en yüksek yürütme organları olup, savaş, barış, yüksek memurlukların seçimi, askere alınmaların kararının verildiği, bütün özgür ve savaşabilen erkeklerin katıldığı önemli bir kurumdu.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tr-TR" altLang="tr-TR" sz="2400" dirty="0"/>
          </a:p>
          <a:p>
            <a:pPr algn="just" eaLnBrk="1" hangingPunct="1">
              <a:lnSpc>
                <a:spcPct val="80000"/>
              </a:lnSpc>
            </a:pPr>
            <a:r>
              <a:rPr lang="tr-TR" altLang="tr-TR" sz="2400" dirty="0"/>
              <a:t>Klanın lideri burada seçilirdi veya görevden alınırdı.</a:t>
            </a:r>
            <a:r>
              <a:rPr lang="tr-TR" alt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5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ırmızı Çizgili İş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0_TF03031023" id="{2FDC3178-B355-4906-A3A6-89224A1ECACF}" vid="{3F45BED9-6391-4982-9D70-2EFDED80CCC7}"/>
    </a:ext>
  </a:extLst>
</a:theme>
</file>

<file path=ppt/theme/theme2.xml><?xml version="1.0" encoding="utf-8"?>
<a:theme xmlns:a="http://schemas.openxmlformats.org/drawingml/2006/main" name="Ofis Teması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Kırmızı çizgili iş sunusu (geniş ekran)</Template>
  <TotalTime>1060</TotalTime>
  <Words>1865</Words>
  <Application>Microsoft Office PowerPoint</Application>
  <PresentationFormat>Geniş ekran</PresentationFormat>
  <Paragraphs>247</Paragraphs>
  <Slides>50</Slides>
  <Notes>26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</vt:lpstr>
      <vt:lpstr>Century Gothic</vt:lpstr>
      <vt:lpstr>Wingdings</vt:lpstr>
      <vt:lpstr>Wingdings 3</vt:lpstr>
      <vt:lpstr>Kırmızı Çizgili İş 16x9</vt:lpstr>
      <vt:lpstr>Alman Kültür Tarihi</vt:lpstr>
      <vt:lpstr>Cermenler</vt:lpstr>
      <vt:lpstr>Cermenler</vt:lpstr>
      <vt:lpstr>Eski Avrupa Haritası</vt:lpstr>
      <vt:lpstr>Cermenler</vt:lpstr>
      <vt:lpstr>Büyük Cermen KLANLARI</vt:lpstr>
      <vt:lpstr>Cermenler</vt:lpstr>
      <vt:lpstr>Gün isimleri</vt:lpstr>
      <vt:lpstr>Cermen Boylarında Toplum</vt:lpstr>
      <vt:lpstr>Cermenler</vt:lpstr>
      <vt:lpstr>Cermenler</vt:lpstr>
      <vt:lpstr>Kavimler Göçü</vt:lpstr>
      <vt:lpstr>Kavimler Göçü</vt:lpstr>
      <vt:lpstr>PowerPoint Sunusu</vt:lpstr>
      <vt:lpstr>PowerPoint Sunusu</vt:lpstr>
      <vt:lpstr>Kavimler Göçü M.S. 375</vt:lpstr>
      <vt:lpstr>Kavimler Göçü - Sonuçları</vt:lpstr>
      <vt:lpstr>Eski Avrupa Haritası</vt:lpstr>
      <vt:lpstr>İlk yazılı kaynaklar</vt:lpstr>
      <vt:lpstr>PowerPoint Sunusu</vt:lpstr>
      <vt:lpstr>Herrmannschlacht</vt:lpstr>
      <vt:lpstr>Herrmannschlacht</vt:lpstr>
      <vt:lpstr>Herrmannschlacht</vt:lpstr>
      <vt:lpstr>Herrmannschlacht</vt:lpstr>
      <vt:lpstr>PowerPoint Sunusu</vt:lpstr>
      <vt:lpstr> Ostrogot Krallığı - OstgotenreIch</vt:lpstr>
      <vt:lpstr> Ostrogot Krallığı - OstgotenreIch</vt:lpstr>
      <vt:lpstr>ROMA’NIN yıkılışı</vt:lpstr>
      <vt:lpstr>ROMA’NIN yıkılışı</vt:lpstr>
      <vt:lpstr>Cermenlerin tarafından kurulan devletler</vt:lpstr>
      <vt:lpstr>FRANKENREICH – Frank Devleti</vt:lpstr>
      <vt:lpstr>FRANKENREICH – Frank Devleti</vt:lpstr>
      <vt:lpstr>FRANKENREICH – Frank Devleti</vt:lpstr>
      <vt:lpstr>PowerPoint Sunusu</vt:lpstr>
      <vt:lpstr>PowerPoint Sunusu</vt:lpstr>
      <vt:lpstr>PowerPoint Sunusu</vt:lpstr>
      <vt:lpstr>PowerPoint Sunusu</vt:lpstr>
      <vt:lpstr>Feodalite</vt:lpstr>
      <vt:lpstr>Feodalite</vt:lpstr>
      <vt:lpstr>Feodalite</vt:lpstr>
      <vt:lpstr>Feodalite</vt:lpstr>
      <vt:lpstr>Feodalite</vt:lpstr>
      <vt:lpstr>Karl der Große - Şarlman</vt:lpstr>
      <vt:lpstr>PowerPoint Sunusu</vt:lpstr>
      <vt:lpstr>Karl der Große</vt:lpstr>
      <vt:lpstr>PowerPoint Sunusu</vt:lpstr>
      <vt:lpstr>Devletin Bölünmesi</vt:lpstr>
      <vt:lpstr>Devletin Bölünmesi</vt:lpstr>
      <vt:lpstr>Verdun Anlaşmasından sonra</vt:lpstr>
      <vt:lpstr>ÖDEV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Alman Kültür Tarihi</dc:title>
  <dc:creator>Eser Cengiz</dc:creator>
  <cp:lastModifiedBy>Nurel Cengiz</cp:lastModifiedBy>
  <cp:revision>39</cp:revision>
  <dcterms:created xsi:type="dcterms:W3CDTF">2018-08-16T12:26:14Z</dcterms:created>
  <dcterms:modified xsi:type="dcterms:W3CDTF">2022-10-13T07:50:03Z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